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312" r:id="rId2"/>
    <p:sldId id="327" r:id="rId3"/>
    <p:sldId id="328" r:id="rId4"/>
    <p:sldId id="313" r:id="rId5"/>
    <p:sldId id="325" r:id="rId6"/>
    <p:sldId id="321" r:id="rId7"/>
    <p:sldId id="320" r:id="rId8"/>
    <p:sldId id="316" r:id="rId9"/>
    <p:sldId id="319" r:id="rId10"/>
  </p:sldIdLst>
  <p:sldSz cx="12192000" cy="6858000"/>
  <p:notesSz cx="6858000" cy="9144000"/>
  <p:embeddedFontLs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60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9" pos="2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699"/>
    <a:srgbClr val="EE4F4E"/>
    <a:srgbClr val="1B365D"/>
    <a:srgbClr val="FCD84A"/>
    <a:srgbClr val="FFFEEC"/>
    <a:srgbClr val="F4983E"/>
    <a:srgbClr val="F4F8FB"/>
    <a:srgbClr val="E4439E"/>
    <a:srgbClr val="244A7F"/>
    <a:srgbClr val="F6F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70"/>
    <p:restoredTop sz="94820"/>
  </p:normalViewPr>
  <p:slideViewPr>
    <p:cSldViewPr snapToGrid="0" snapToObjects="1" showGuides="1">
      <p:cViewPr varScale="1">
        <p:scale>
          <a:sx n="103" d="100"/>
          <a:sy n="103" d="100"/>
        </p:scale>
        <p:origin x="174" y="462"/>
      </p:cViewPr>
      <p:guideLst>
        <p:guide orient="horz" pos="618"/>
        <p:guide pos="3840"/>
        <p:guide pos="960"/>
        <p:guide pos="7355"/>
        <p:guide orient="horz" pos="300"/>
        <p:guide orient="horz" pos="4088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96E2A-83EC-4441-8E98-FFCCCD95905C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BE9D8-2F4F-6641-BDC3-111758E96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11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8BC88-65C6-414B-A3F6-BF73394C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4A929D-E6A7-6447-83CA-97F4663E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FAEC-FCAA-1848-AE36-A5B562FF7B9D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8B89A4D-3792-9E4D-8D89-CF79A549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A5C6DD-E0A4-FF43-BD60-3CCC2A9F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C7C1-D694-BE4E-9EE5-7F501C4D8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63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37454-9026-CE42-A184-4FD004936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616EF0-117C-D542-B853-713FE5A26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F7C6E-6EC9-F245-93E5-F006A55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FAEC-FCAA-1848-AE36-A5B562FF7B9D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C2E651-34E1-1940-AC2F-77A4E838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75E478-1B00-2748-9925-48805DA8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C7C1-D694-BE4E-9EE5-7F501C4D8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744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E31DA-C1BB-0148-BB46-09E5B1A58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на 36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CA13CB-F86D-6C45-80D3-9F2CF5550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2149F4-5946-DA46-A6A2-8A2969A5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FAEC-FCAA-1848-AE36-A5B562FF7B9D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DE55E5-0BFC-1648-B44E-F65101BEA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0F0D73-7A53-7843-9932-CF2E8E62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C7C1-D694-BE4E-9EE5-7F501C4D8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62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EFEA1-259D-8E44-80D7-27DAC27F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9ECDB5-E3ED-A74C-849D-7426751EF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E2C4DB-994B-8041-BDF6-4E613BAC4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1FAEC-FCAA-1848-AE36-A5B562FF7B9D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B7D346-DD19-BB48-B8FF-242996A0D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A30A20-7F5B-9B4E-8F1D-427179FB6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4C7C1-D694-BE4E-9EE5-7F501C4D8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06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4D84EE-0479-B541-89A9-AC38339EB1A4}"/>
              </a:ext>
            </a:extLst>
          </p:cNvPr>
          <p:cNvSpPr/>
          <p:nvPr/>
        </p:nvSpPr>
        <p:spPr>
          <a:xfrm>
            <a:off x="8388626" y="-240594"/>
            <a:ext cx="3803374" cy="3803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210A21F-ED3B-4E48-87AF-1ACA927D033A}"/>
              </a:ext>
            </a:extLst>
          </p:cNvPr>
          <p:cNvGrpSpPr/>
          <p:nvPr/>
        </p:nvGrpSpPr>
        <p:grpSpPr>
          <a:xfrm>
            <a:off x="0" y="1147363"/>
            <a:ext cx="4923127" cy="3064399"/>
            <a:chOff x="5971309" y="734291"/>
            <a:chExt cx="5920654" cy="3685309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5F4DE16E-6B47-F949-911E-AE4294D3F46F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199AC3C6-DD9B-5841-892D-F47D327C1572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787A74B8-4EF0-9441-B90D-23C28444E7E5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A743027-AAC8-4649-BBBA-2B0BAFED6AB1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657F5E56-F07E-8D45-A846-0B7F2C5B6265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41D2590-9D86-A94E-8042-97D31C7D2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82A78BA-5EC9-D747-B1A9-376A9BA718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A47867AF-7969-9D48-825F-B6CB57EFB3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FFC14CA-59F7-D246-B716-C3816A54B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CBAD0215-793E-B04F-9D4A-76FBC2AB1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382DE980-D9DB-E04E-9777-41F34319EB3C}"/>
              </a:ext>
            </a:extLst>
          </p:cNvPr>
          <p:cNvGrpSpPr/>
          <p:nvPr/>
        </p:nvGrpSpPr>
        <p:grpSpPr>
          <a:xfrm>
            <a:off x="1025703" y="1389423"/>
            <a:ext cx="10140595" cy="4962920"/>
            <a:chOff x="1025703" y="1389423"/>
            <a:chExt cx="10140595" cy="4962920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B89C0775-8837-D04D-BF0D-CE2B6FCD1035}"/>
                </a:ext>
              </a:extLst>
            </p:cNvPr>
            <p:cNvGrpSpPr/>
            <p:nvPr/>
          </p:nvGrpSpPr>
          <p:grpSpPr>
            <a:xfrm>
              <a:off x="1025703" y="1389423"/>
              <a:ext cx="10140595" cy="4962920"/>
              <a:chOff x="1500543" y="1239097"/>
              <a:chExt cx="10140595" cy="4962920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ADB53F4-F3F9-9C45-9CED-693A1C596CA0}"/>
                  </a:ext>
                </a:extLst>
              </p:cNvPr>
              <p:cNvSpPr/>
              <p:nvPr/>
            </p:nvSpPr>
            <p:spPr>
              <a:xfrm>
                <a:off x="1500543" y="1948070"/>
                <a:ext cx="10140595" cy="4253947"/>
              </a:xfrm>
              <a:prstGeom prst="rect">
                <a:avLst/>
              </a:prstGeom>
              <a:solidFill>
                <a:srgbClr val="F4F8F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A77295D-9D5D-1541-80F2-5EDECFB3881F}"/>
                  </a:ext>
                </a:extLst>
              </p:cNvPr>
              <p:cNvSpPr/>
              <p:nvPr/>
            </p:nvSpPr>
            <p:spPr>
              <a:xfrm>
                <a:off x="1500543" y="1239097"/>
                <a:ext cx="10140595" cy="543340"/>
              </a:xfrm>
              <a:prstGeom prst="rect">
                <a:avLst/>
              </a:prstGeom>
              <a:solidFill>
                <a:srgbClr val="FCD84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69022BCA-62D5-B14C-B43C-8016D9C88482}"/>
                </a:ext>
              </a:extLst>
            </p:cNvPr>
            <p:cNvGrpSpPr/>
            <p:nvPr/>
          </p:nvGrpSpPr>
          <p:grpSpPr>
            <a:xfrm>
              <a:off x="1479296" y="3460477"/>
              <a:ext cx="9270408" cy="2085416"/>
              <a:chOff x="640695" y="4029132"/>
              <a:chExt cx="9270408" cy="208541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B45A6D-0D6A-0E4D-A500-A6C182E24B69}"/>
                  </a:ext>
                </a:extLst>
              </p:cNvPr>
              <p:cNvSpPr txBox="1"/>
              <p:nvPr/>
            </p:nvSpPr>
            <p:spPr>
              <a:xfrm>
                <a:off x="640695" y="4029132"/>
                <a:ext cx="9270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Консар</a:t>
                </a:r>
                <a:r>
                  <a:rPr lang="ru-RU" sz="4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- Бот</a:t>
                </a:r>
              </a:p>
            </p:txBody>
          </p:sp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F49ED0A8-4269-9B4B-B6D8-52FBAAFA4200}"/>
                  </a:ext>
                </a:extLst>
              </p:cNvPr>
              <p:cNvCxnSpPr/>
              <p:nvPr/>
            </p:nvCxnSpPr>
            <p:spPr>
              <a:xfrm>
                <a:off x="775435" y="5180177"/>
                <a:ext cx="383545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EF51F3-3C7E-9B4F-A9B5-D00408BD7D9F}"/>
                  </a:ext>
                </a:extLst>
              </p:cNvPr>
              <p:cNvSpPr txBox="1"/>
              <p:nvPr/>
            </p:nvSpPr>
            <p:spPr>
              <a:xfrm>
                <a:off x="705661" y="4892133"/>
                <a:ext cx="91104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ru-RU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695D4A-6AC5-1A44-834C-869F74973372}"/>
                  </a:ext>
                </a:extLst>
              </p:cNvPr>
              <p:cNvSpPr txBox="1"/>
              <p:nvPr/>
            </p:nvSpPr>
            <p:spPr>
              <a:xfrm>
                <a:off x="705660" y="5406662"/>
                <a:ext cx="41143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–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сервисы и технологии обработки данных на транспорте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6CCC0-49C1-274D-AF70-604572A5B2BF}"/>
                </a:ext>
              </a:extLst>
            </p:cNvPr>
            <p:cNvSpPr txBox="1"/>
            <p:nvPr/>
          </p:nvSpPr>
          <p:spPr>
            <a:xfrm>
              <a:off x="1550674" y="1476427"/>
              <a:ext cx="4552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Академия «Высшая инженерная школа»</a:t>
              </a:r>
            </a:p>
          </p:txBody>
        </p:sp>
      </p:grp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39FF0A6-735C-D84D-BDDF-FA58CAD2A3FC}"/>
              </a:ext>
            </a:extLst>
          </p:cNvPr>
          <p:cNvSpPr/>
          <p:nvPr/>
        </p:nvSpPr>
        <p:spPr>
          <a:xfrm>
            <a:off x="10749704" y="1495441"/>
            <a:ext cx="331304" cy="331304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BCF81134-C32B-E044-B0BD-5A6C52C11A49}"/>
              </a:ext>
            </a:extLst>
          </p:cNvPr>
          <p:cNvGrpSpPr/>
          <p:nvPr/>
        </p:nvGrpSpPr>
        <p:grpSpPr>
          <a:xfrm>
            <a:off x="10792224" y="4918039"/>
            <a:ext cx="748145" cy="748145"/>
            <a:chOff x="10792224" y="4918039"/>
            <a:chExt cx="748145" cy="748145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F5AA0D7C-BC35-884F-A6DD-82B28AB9A48F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1B365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Объект 5">
              <a:extLst>
                <a:ext uri="{FF2B5EF4-FFF2-40B4-BE49-F238E27FC236}">
                  <a16:creationId xmlns:a16="http://schemas.microsoft.com/office/drawing/2014/main" id="{480B7714-3AFE-E440-95C2-782A63B1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3F9AE4D-0E1C-DD4B-AEBA-8A09860551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5EBC37-BF3C-EFB6-69BE-94638D221E01}"/>
              </a:ext>
            </a:extLst>
          </p:cNvPr>
          <p:cNvSpPr txBox="1"/>
          <p:nvPr/>
        </p:nvSpPr>
        <p:spPr>
          <a:xfrm>
            <a:off x="1524000" y="5481518"/>
            <a:ext cx="135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ШАД - 311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22457" y="2215835"/>
            <a:ext cx="8090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Защита проекта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7920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0491EAE-787D-6A47-B3C9-0CE771467A61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141B7D8-8D3B-054A-9CBA-76121CD3179F}"/>
              </a:ext>
            </a:extLst>
          </p:cNvPr>
          <p:cNvSpPr/>
          <p:nvPr/>
        </p:nvSpPr>
        <p:spPr>
          <a:xfrm>
            <a:off x="8465127" y="0"/>
            <a:ext cx="3726873" cy="3228109"/>
          </a:xfrm>
          <a:prstGeom prst="rect">
            <a:avLst/>
          </a:prstGeom>
          <a:solidFill>
            <a:srgbClr val="FCD84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70DA22B-F4F8-AC4D-9785-F802C3F73CB8}"/>
              </a:ext>
            </a:extLst>
          </p:cNvPr>
          <p:cNvGrpSpPr/>
          <p:nvPr/>
        </p:nvGrpSpPr>
        <p:grpSpPr>
          <a:xfrm>
            <a:off x="6606764" y="1147363"/>
            <a:ext cx="4923127" cy="3064399"/>
            <a:chOff x="5971309" y="734291"/>
            <a:chExt cx="5920654" cy="3685309"/>
          </a:xfrm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5E6B7B30-98B5-2446-9C7C-04D5F0C79DE8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A75D0BD-4CC3-E94E-B266-6BB9310FBF73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C47E43EF-ED7F-3147-808C-FD38B4317BB9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D9632-30DB-0543-82EB-0343FBCD80C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6DFB5D-2092-9D4E-8139-A87F0A4EA3E2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57A978D8-F490-2341-92EC-9FB4EC58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39F2747-2B1D-FD40-9D81-E9941B1E2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9C409B7B-0585-8B42-9FD5-FBF2DBD5C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72CD522A-31A9-8246-BAB2-2D4ADE1A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98" y="1101992"/>
            <a:ext cx="5823701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Название проекта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CE5AF8-EB23-BE4C-A4E8-F42D82861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1301" y="1717474"/>
            <a:ext cx="5462011" cy="44361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Консар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- бот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CC3EEB50-414A-5C4A-A470-2B14C8CB237B}"/>
              </a:ext>
            </a:extLst>
          </p:cNvPr>
          <p:cNvGrpSpPr/>
          <p:nvPr/>
        </p:nvGrpSpPr>
        <p:grpSpPr>
          <a:xfrm>
            <a:off x="6323903" y="2228017"/>
            <a:ext cx="5551083" cy="3646329"/>
            <a:chOff x="5444836" y="1814945"/>
            <a:chExt cx="6447127" cy="4234912"/>
          </a:xfrm>
        </p:grpSpPr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C0DA94D-A9DD-5747-B9DD-DF7D9C165F4A}"/>
                </a:ext>
              </a:extLst>
            </p:cNvPr>
            <p:cNvSpPr/>
            <p:nvPr/>
          </p:nvSpPr>
          <p:spPr>
            <a:xfrm>
              <a:off x="5615385" y="1948911"/>
              <a:ext cx="6276578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A028074D-2BBC-BC4F-99E4-1E0C790FEA9D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01C5B77-9E76-B04C-9179-438381D4384D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B4FAC078-D756-9C41-8705-C7E936803CB8}"/>
              </a:ext>
            </a:extLst>
          </p:cNvPr>
          <p:cNvGrpSpPr/>
          <p:nvPr/>
        </p:nvGrpSpPr>
        <p:grpSpPr>
          <a:xfrm rot="5400000">
            <a:off x="10792224" y="5389069"/>
            <a:ext cx="748145" cy="748145"/>
            <a:chOff x="10792224" y="4918039"/>
            <a:chExt cx="748145" cy="748145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D81A6416-2419-6E45-8643-E7D8FD51770A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EE4F4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Объект 5">
              <a:extLst>
                <a:ext uri="{FF2B5EF4-FFF2-40B4-BE49-F238E27FC236}">
                  <a16:creationId xmlns:a16="http://schemas.microsoft.com/office/drawing/2014/main" id="{D2160764-36D2-7E42-B29A-FE41C600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CFD9A5C2-0147-EF4B-9852-884ACA9E9B3F}"/>
              </a:ext>
            </a:extLst>
          </p:cNvPr>
          <p:cNvGrpSpPr/>
          <p:nvPr/>
        </p:nvGrpSpPr>
        <p:grpSpPr>
          <a:xfrm>
            <a:off x="4678316" y="1047777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9FBC866-B16F-8F4F-977F-975CD097DCDD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Объект 5">
              <a:extLst>
                <a:ext uri="{FF2B5EF4-FFF2-40B4-BE49-F238E27FC236}">
                  <a16:creationId xmlns:a16="http://schemas.microsoft.com/office/drawing/2014/main" id="{3D868CBC-7772-E64D-8EEC-1B84734C3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71208D7-DCFB-BA41-A83D-DD396E201E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532ACC4-FC62-D1F6-8CFA-3E53CEAF08CC}"/>
              </a:ext>
            </a:extLst>
          </p:cNvPr>
          <p:cNvSpPr txBox="1">
            <a:spLocks/>
          </p:cNvSpPr>
          <p:nvPr/>
        </p:nvSpPr>
        <p:spPr>
          <a:xfrm>
            <a:off x="255046" y="2922104"/>
            <a:ext cx="5878016" cy="50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Заказчик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4853F2C-7261-755A-81BB-00195E13BF88}"/>
              </a:ext>
            </a:extLst>
          </p:cNvPr>
          <p:cNvCxnSpPr>
            <a:cxnSpLocks/>
          </p:cNvCxnSpPr>
          <p:nvPr/>
        </p:nvCxnSpPr>
        <p:spPr>
          <a:xfrm>
            <a:off x="276640" y="4204525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D51F5A-CE25-D7EA-B240-1F27B54FF975}"/>
              </a:ext>
            </a:extLst>
          </p:cNvPr>
          <p:cNvSpPr/>
          <p:nvPr/>
        </p:nvSpPr>
        <p:spPr>
          <a:xfrm>
            <a:off x="342915" y="3678468"/>
            <a:ext cx="5606931" cy="2290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BE6B46A-E439-160C-31B0-790D42FF2E07}"/>
              </a:ext>
            </a:extLst>
          </p:cNvPr>
          <p:cNvSpPr txBox="1">
            <a:spLocks/>
          </p:cNvSpPr>
          <p:nvPr/>
        </p:nvSpPr>
        <p:spPr>
          <a:xfrm>
            <a:off x="364524" y="3838212"/>
            <a:ext cx="5585322" cy="1704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ЗАО «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Консар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 - производитель оборудования для промышленной очистки воздуха.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48CDF13-9D7D-3344-755F-041479AA504F}"/>
              </a:ext>
            </a:extLst>
          </p:cNvPr>
          <p:cNvGrpSpPr/>
          <p:nvPr/>
        </p:nvGrpSpPr>
        <p:grpSpPr>
          <a:xfrm>
            <a:off x="2788305" y="2867889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A7772AC-695E-16D2-C1DF-5F618A75B328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Объект 5">
              <a:extLst>
                <a:ext uri="{FF2B5EF4-FFF2-40B4-BE49-F238E27FC236}">
                  <a16:creationId xmlns:a16="http://schemas.microsoft.com/office/drawing/2014/main" id="{87D891E2-AEE8-DFB4-1B4C-8DA4071A8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243" y="2390615"/>
            <a:ext cx="3434771" cy="32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141B7D8-8D3B-054A-9CBA-76121CD3179F}"/>
              </a:ext>
            </a:extLst>
          </p:cNvPr>
          <p:cNvSpPr/>
          <p:nvPr/>
        </p:nvSpPr>
        <p:spPr>
          <a:xfrm>
            <a:off x="8465127" y="0"/>
            <a:ext cx="3726873" cy="3228109"/>
          </a:xfrm>
          <a:prstGeom prst="rect">
            <a:avLst/>
          </a:prstGeom>
          <a:solidFill>
            <a:srgbClr val="FCD84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70DA22B-F4F8-AC4D-9785-F802C3F73CB8}"/>
              </a:ext>
            </a:extLst>
          </p:cNvPr>
          <p:cNvGrpSpPr/>
          <p:nvPr/>
        </p:nvGrpSpPr>
        <p:grpSpPr>
          <a:xfrm>
            <a:off x="6072166" y="3957905"/>
            <a:ext cx="4923127" cy="3064399"/>
            <a:chOff x="5971309" y="734291"/>
            <a:chExt cx="5920654" cy="3685309"/>
          </a:xfrm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5E6B7B30-98B5-2446-9C7C-04D5F0C79DE8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A75D0BD-4CC3-E94E-B266-6BB9310FBF73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C47E43EF-ED7F-3147-808C-FD38B4317BB9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D9632-30DB-0543-82EB-0343FBCD80C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6DFB5D-2092-9D4E-8139-A87F0A4EA3E2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57A978D8-F490-2341-92EC-9FB4EC58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39F2747-2B1D-FD40-9D81-E9941B1E2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9C409B7B-0585-8B42-9FD5-FBF2DBD5C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72CD522A-31A9-8246-BAB2-2D4ADE1A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D51F5A-CE25-D7EA-B240-1F27B54FF975}"/>
              </a:ext>
            </a:extLst>
          </p:cNvPr>
          <p:cNvSpPr/>
          <p:nvPr/>
        </p:nvSpPr>
        <p:spPr>
          <a:xfrm>
            <a:off x="342915" y="2424904"/>
            <a:ext cx="9492767" cy="35180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0491EAE-787D-6A47-B3C9-0CE771467A61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036481"/>
            <a:ext cx="5823701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Описание кейса - проблемной ситуации 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CE5AF8-EB23-BE4C-A4E8-F42D82861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1452" y="2492720"/>
            <a:ext cx="9354772" cy="33194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Для ускорения диалога со специалистами предприятия-производителя аспирационных систем (АС) для промышленных предприятий необходимо разработать чат-бот, который позволил бы заказчику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формализировать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свои требования к АС и сформировать проект АС, который в дальнейшем можно было бы обсуждать с специалистом ЗАО «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Консар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01C5B77-9E76-B04C-9179-438381D4384D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B4FAC078-D756-9C41-8705-C7E936803CB8}"/>
              </a:ext>
            </a:extLst>
          </p:cNvPr>
          <p:cNvGrpSpPr/>
          <p:nvPr/>
        </p:nvGrpSpPr>
        <p:grpSpPr>
          <a:xfrm rot="5400000">
            <a:off x="10792224" y="5389069"/>
            <a:ext cx="748145" cy="748145"/>
            <a:chOff x="10792224" y="4918039"/>
            <a:chExt cx="748145" cy="748145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D81A6416-2419-6E45-8643-E7D8FD51770A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EE4F4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Объект 5">
              <a:extLst>
                <a:ext uri="{FF2B5EF4-FFF2-40B4-BE49-F238E27FC236}">
                  <a16:creationId xmlns:a16="http://schemas.microsoft.com/office/drawing/2014/main" id="{D2160764-36D2-7E42-B29A-FE41C600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CFD9A5C2-0147-EF4B-9852-884ACA9E9B3F}"/>
              </a:ext>
            </a:extLst>
          </p:cNvPr>
          <p:cNvGrpSpPr/>
          <p:nvPr/>
        </p:nvGrpSpPr>
        <p:grpSpPr>
          <a:xfrm>
            <a:off x="5750095" y="958313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9FBC866-B16F-8F4F-977F-975CD097DCDD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Объект 5">
              <a:extLst>
                <a:ext uri="{FF2B5EF4-FFF2-40B4-BE49-F238E27FC236}">
                  <a16:creationId xmlns:a16="http://schemas.microsoft.com/office/drawing/2014/main" id="{3D868CBC-7772-E64D-8EEC-1B84734C3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71208D7-DCFB-BA41-A83D-DD396E201E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4853F2C-7261-755A-81BB-00195E13BF88}"/>
              </a:ext>
            </a:extLst>
          </p:cNvPr>
          <p:cNvCxnSpPr>
            <a:cxnSpLocks/>
          </p:cNvCxnSpPr>
          <p:nvPr/>
        </p:nvCxnSpPr>
        <p:spPr>
          <a:xfrm>
            <a:off x="276640" y="4204525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067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A2A14147-A30D-364E-846F-3B6A47F6B7B6}"/>
              </a:ext>
            </a:extLst>
          </p:cNvPr>
          <p:cNvGrpSpPr/>
          <p:nvPr/>
        </p:nvGrpSpPr>
        <p:grpSpPr>
          <a:xfrm>
            <a:off x="-142925" y="3555603"/>
            <a:ext cx="4923127" cy="3064399"/>
            <a:chOff x="5971309" y="734291"/>
            <a:chExt cx="5920654" cy="3685309"/>
          </a:xfrm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96A7B471-3BE5-0941-A20A-46592BF5A655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A150A450-C931-B24B-8FD6-8769CC64F969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31B9B4A5-B2F3-4147-96FD-AD2B5962BFFF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AA0CFDE-2758-F84C-9873-EF0922F5AB66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8A3E9EC-6923-3940-84F2-9A522FD27879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E208FC98-7592-0F4D-ADA7-15FEA9314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9D0FFEF-DD6E-B34A-A831-61BC61209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CF8F328-86DA-B54B-AB65-0DC866E88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B82D2770-1618-4D4B-8D4D-749701E351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0C02C420-C4D5-5048-A1BC-847A49D1292D}"/>
              </a:ext>
            </a:extLst>
          </p:cNvPr>
          <p:cNvSpPr/>
          <p:nvPr/>
        </p:nvSpPr>
        <p:spPr>
          <a:xfrm>
            <a:off x="10533119" y="-240594"/>
            <a:ext cx="1658880" cy="3803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F4687B37-829B-D54E-89B9-ACFBF167590A}"/>
              </a:ext>
            </a:extLst>
          </p:cNvPr>
          <p:cNvGrpSpPr/>
          <p:nvPr/>
        </p:nvGrpSpPr>
        <p:grpSpPr>
          <a:xfrm>
            <a:off x="654729" y="1861768"/>
            <a:ext cx="10655170" cy="4670824"/>
            <a:chOff x="5444836" y="1814945"/>
            <a:chExt cx="6360738" cy="4234912"/>
          </a:xfrm>
        </p:grpSpPr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69438AF5-184E-F348-9A67-D5F822BBE811}"/>
                </a:ext>
              </a:extLst>
            </p:cNvPr>
            <p:cNvSpPr/>
            <p:nvPr/>
          </p:nvSpPr>
          <p:spPr>
            <a:xfrm>
              <a:off x="5615385" y="1948911"/>
              <a:ext cx="6190189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B001A50E-391A-9544-BE2B-377B622C9319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29360212-4F8C-F040-91F7-8488EB826515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EE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4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13" y="1326170"/>
            <a:ext cx="9644103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Анализ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стейкхолдеров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проекта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4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55CC65F-FB4E-4A4A-B3B7-0960E9E776B3}"/>
              </a:ext>
            </a:extLst>
          </p:cNvPr>
          <p:cNvGrpSpPr/>
          <p:nvPr/>
        </p:nvGrpSpPr>
        <p:grpSpPr>
          <a:xfrm>
            <a:off x="8719776" y="868769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0AEE6330-5C29-B343-B288-2E34811AC143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Объект 5">
              <a:extLst>
                <a:ext uri="{FF2B5EF4-FFF2-40B4-BE49-F238E27FC236}">
                  <a16:creationId xmlns:a16="http://schemas.microsoft.com/office/drawing/2014/main" id="{D5CA77C2-B0E4-5749-8EE5-FEE32CE7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DC6A3663-8969-5E4A-9EF8-193711EB1D71}"/>
              </a:ext>
            </a:extLst>
          </p:cNvPr>
          <p:cNvGrpSpPr/>
          <p:nvPr/>
        </p:nvGrpSpPr>
        <p:grpSpPr>
          <a:xfrm>
            <a:off x="10792224" y="4918039"/>
            <a:ext cx="748145" cy="748145"/>
            <a:chOff x="10792224" y="4918039"/>
            <a:chExt cx="748145" cy="748145"/>
          </a:xfrm>
        </p:grpSpPr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3268C97F-CAA3-B841-9227-988018B73BED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1B365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6" name="Объект 5">
              <a:extLst>
                <a:ext uri="{FF2B5EF4-FFF2-40B4-BE49-F238E27FC236}">
                  <a16:creationId xmlns:a16="http://schemas.microsoft.com/office/drawing/2014/main" id="{A75F1DB7-F235-A64F-9AC3-6E7C0705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357C39B8-D74D-E04E-9878-94724941CD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38" name="Овал 37"/>
          <p:cNvSpPr/>
          <p:nvPr/>
        </p:nvSpPr>
        <p:spPr>
          <a:xfrm>
            <a:off x="1393864" y="2082627"/>
            <a:ext cx="4085068" cy="40813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1790927" y="2966279"/>
            <a:ext cx="3225794" cy="31607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2623504" y="4032609"/>
            <a:ext cx="1579767" cy="14634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07895C3A-C63F-AC40-ABF3-856600CB270B}"/>
              </a:ext>
            </a:extLst>
          </p:cNvPr>
          <p:cNvSpPr/>
          <p:nvPr/>
        </p:nvSpPr>
        <p:spPr>
          <a:xfrm>
            <a:off x="6435366" y="2214235"/>
            <a:ext cx="4215878" cy="37845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3265" y="4614803"/>
            <a:ext cx="169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Покупатели</a:t>
            </a:r>
            <a:endParaRPr lang="ru-RU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436893" y="3598548"/>
            <a:ext cx="1999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 smtClean="0"/>
              <a:t>Инженеры</a:t>
            </a:r>
            <a:endParaRPr lang="ru-RU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2329926" y="2393648"/>
            <a:ext cx="1999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Руководители ЗАО «</a:t>
            </a:r>
            <a:r>
              <a:rPr lang="ru-RU" sz="1100" dirty="0" err="1"/>
              <a:t>Консар</a:t>
            </a:r>
            <a:r>
              <a:rPr lang="ru-RU" sz="1100" dirty="0"/>
              <a:t>»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8477685" y="2377212"/>
            <a:ext cx="0" cy="3492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6722503" y="4891802"/>
            <a:ext cx="37920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71655" y="5975391"/>
            <a:ext cx="406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Матрица </a:t>
            </a:r>
            <a:r>
              <a:rPr lang="ru-RU" dirty="0" err="1"/>
              <a:t>стейкхолдеров</a:t>
            </a:r>
            <a:endParaRPr lang="ru-RU" dirty="0"/>
          </a:p>
        </p:txBody>
      </p:sp>
      <p:sp>
        <p:nvSpPr>
          <p:cNvPr id="55" name="TextBox 54"/>
          <p:cNvSpPr txBox="1"/>
          <p:nvPr/>
        </p:nvSpPr>
        <p:spPr>
          <a:xfrm>
            <a:off x="9368597" y="4880664"/>
            <a:ext cx="1371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1" dirty="0"/>
              <a:t>Заинтересованность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810825" y="4643641"/>
            <a:ext cx="1371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Высокая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640168" y="4656720"/>
            <a:ext cx="1371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Низкая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7642008" y="2126897"/>
            <a:ext cx="1371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1" dirty="0"/>
              <a:t>Влияние</a:t>
            </a:r>
          </a:p>
        </p:txBody>
      </p:sp>
      <p:sp>
        <p:nvSpPr>
          <p:cNvPr id="64" name="TextBox 63"/>
          <p:cNvSpPr txBox="1"/>
          <p:nvPr/>
        </p:nvSpPr>
        <p:spPr>
          <a:xfrm rot="16200000">
            <a:off x="7893907" y="5114677"/>
            <a:ext cx="1371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Низкое</a:t>
            </a:r>
          </a:p>
        </p:txBody>
      </p:sp>
      <p:sp>
        <p:nvSpPr>
          <p:cNvPr id="65" name="TextBox 64"/>
          <p:cNvSpPr txBox="1"/>
          <p:nvPr/>
        </p:nvSpPr>
        <p:spPr>
          <a:xfrm rot="16200000">
            <a:off x="7893908" y="2066232"/>
            <a:ext cx="1371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Высокое</a:t>
            </a: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7D2843FB-2771-D34E-892E-887C2A906F84}"/>
              </a:ext>
            </a:extLst>
          </p:cNvPr>
          <p:cNvSpPr/>
          <p:nvPr/>
        </p:nvSpPr>
        <p:spPr>
          <a:xfrm>
            <a:off x="9214038" y="2868434"/>
            <a:ext cx="234326" cy="216169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D2843FB-2771-D34E-892E-887C2A906F84}"/>
              </a:ext>
            </a:extLst>
          </p:cNvPr>
          <p:cNvSpPr/>
          <p:nvPr/>
        </p:nvSpPr>
        <p:spPr>
          <a:xfrm>
            <a:off x="10037116" y="4020186"/>
            <a:ext cx="234326" cy="216169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96D2F2A-98BE-AA6E-0995-7C0875543B4A}"/>
              </a:ext>
            </a:extLst>
          </p:cNvPr>
          <p:cNvSpPr txBox="1">
            <a:spLocks/>
          </p:cNvSpPr>
          <p:nvPr/>
        </p:nvSpPr>
        <p:spPr>
          <a:xfrm>
            <a:off x="371474" y="872917"/>
            <a:ext cx="9376482" cy="50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Исследование проблемного поля: 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848135" y="3105939"/>
            <a:ext cx="1049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Руководители ЗАО «</a:t>
            </a:r>
            <a:r>
              <a:rPr lang="ru-RU" sz="1100" dirty="0" err="1"/>
              <a:t>Консар</a:t>
            </a:r>
            <a:r>
              <a:rPr lang="ru-RU" sz="1100" dirty="0"/>
              <a:t>»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867364" y="4442323"/>
            <a:ext cx="1694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Инженеры</a:t>
            </a: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7D2843FB-2771-D34E-892E-887C2A906F84}"/>
              </a:ext>
            </a:extLst>
          </p:cNvPr>
          <p:cNvSpPr/>
          <p:nvPr/>
        </p:nvSpPr>
        <p:spPr>
          <a:xfrm>
            <a:off x="9597217" y="4226242"/>
            <a:ext cx="234326" cy="216169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262948" y="4222826"/>
            <a:ext cx="1999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/>
              <a:t>Покупатели</a:t>
            </a:r>
          </a:p>
        </p:txBody>
      </p:sp>
    </p:spTree>
    <p:extLst>
      <p:ext uri="{BB962C8B-B14F-4D97-AF65-F5344CB8AC3E}">
        <p14:creationId xmlns:p14="http://schemas.microsoft.com/office/powerpoint/2010/main" val="11160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18FB367A-1DDF-A54B-B363-0D4843419BB3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724B2837-DCCE-1940-9652-97E2839A0C80}"/>
              </a:ext>
            </a:extLst>
          </p:cNvPr>
          <p:cNvGrpSpPr/>
          <p:nvPr/>
        </p:nvGrpSpPr>
        <p:grpSpPr>
          <a:xfrm>
            <a:off x="377770" y="5139448"/>
            <a:ext cx="4923127" cy="3064399"/>
            <a:chOff x="5971309" y="734291"/>
            <a:chExt cx="5920654" cy="3685309"/>
          </a:xfrm>
        </p:grpSpPr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C798C39-0A7A-634E-9905-1387EA72712E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103820CE-ECFF-FB47-8AF3-D9EEF7415F56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DC662040-0A08-5C49-855E-B70C8F06D8C7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E05CE0B1-824B-3B41-A883-1DBB69874AB6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90C148F1-1A29-9046-8AFA-26445CFA37E7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011E6DFC-C8BC-9942-BAEA-601313DB4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76257776-5B2B-5343-8F04-E630041A1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E7724153-4534-A548-94E2-8DD80BF7C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ED96C901-D8FE-2346-A43F-665D157C85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51665" y="6661104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5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5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40DA7D6-C4FF-E240-B461-83CCD882E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7619"/>
          <a:stretch/>
        </p:blipFill>
        <p:spPr>
          <a:xfrm>
            <a:off x="10752689" y="250065"/>
            <a:ext cx="757592" cy="681108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4F01CB4-2C1B-6849-8D41-DCDBCFD93CC9}"/>
              </a:ext>
            </a:extLst>
          </p:cNvPr>
          <p:cNvGrpSpPr/>
          <p:nvPr/>
        </p:nvGrpSpPr>
        <p:grpSpPr>
          <a:xfrm>
            <a:off x="999127" y="2121862"/>
            <a:ext cx="2001259" cy="2209773"/>
            <a:chOff x="359815" y="2153359"/>
            <a:chExt cx="7508391" cy="883588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38A5F327-1BD6-0A4E-AE51-446EBC4A3357}"/>
                </a:ext>
              </a:extLst>
            </p:cNvPr>
            <p:cNvSpPr/>
            <p:nvPr/>
          </p:nvSpPr>
          <p:spPr>
            <a:xfrm>
              <a:off x="397709" y="2198628"/>
              <a:ext cx="7470497" cy="838319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C39BF796-463B-3446-B416-4B34E85CC538}"/>
                </a:ext>
              </a:extLst>
            </p:cNvPr>
            <p:cNvSpPr/>
            <p:nvPr/>
          </p:nvSpPr>
          <p:spPr>
            <a:xfrm>
              <a:off x="359815" y="2153359"/>
              <a:ext cx="7470497" cy="838319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4887F7-E946-7940-A647-EB709198036B}"/>
              </a:ext>
            </a:extLst>
          </p:cNvPr>
          <p:cNvSpPr txBox="1"/>
          <p:nvPr/>
        </p:nvSpPr>
        <p:spPr>
          <a:xfrm>
            <a:off x="1104199" y="2420703"/>
            <a:ext cx="1635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Заказчик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Инженер </a:t>
            </a:r>
            <a:endParaRPr lang="ru-RU" sz="1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Заголовок 1">
            <a:extLst>
              <a:ext uri="{FF2B5EF4-FFF2-40B4-BE49-F238E27FC236}">
                <a16:creationId xmlns:a16="http://schemas.microsoft.com/office/drawing/2014/main" id="{7B85AB48-0882-4E4E-B61C-92069475A4DC}"/>
              </a:ext>
            </a:extLst>
          </p:cNvPr>
          <p:cNvSpPr txBox="1">
            <a:spLocks/>
          </p:cNvSpPr>
          <p:nvPr/>
        </p:nvSpPr>
        <p:spPr>
          <a:xfrm>
            <a:off x="371474" y="872917"/>
            <a:ext cx="5979437" cy="50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Уточнённая проблема:</a:t>
            </a:r>
          </a:p>
        </p:txBody>
      </p: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139B2EAB-811B-7447-82F1-31972925BCD4}"/>
              </a:ext>
            </a:extLst>
          </p:cNvPr>
          <p:cNvGrpSpPr/>
          <p:nvPr/>
        </p:nvGrpSpPr>
        <p:grpSpPr>
          <a:xfrm>
            <a:off x="6510101" y="823049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6B1606F6-7383-2A43-B728-D8B1219F79C9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FCD84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Объект 5">
              <a:extLst>
                <a:ext uri="{FF2B5EF4-FFF2-40B4-BE49-F238E27FC236}">
                  <a16:creationId xmlns:a16="http://schemas.microsoft.com/office/drawing/2014/main" id="{EC266828-7D59-434A-8203-9EA0FBB1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2569AAC-EE30-6FD2-973D-F3F6CD186A8F}"/>
              </a:ext>
            </a:extLst>
          </p:cNvPr>
          <p:cNvGrpSpPr/>
          <p:nvPr/>
        </p:nvGrpSpPr>
        <p:grpSpPr>
          <a:xfrm>
            <a:off x="3704373" y="2116478"/>
            <a:ext cx="3490335" cy="2209773"/>
            <a:chOff x="359815" y="2153359"/>
            <a:chExt cx="7508391" cy="883588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6D6AA44-D778-86D3-078A-4E91A2A2D6E8}"/>
                </a:ext>
              </a:extLst>
            </p:cNvPr>
            <p:cNvSpPr/>
            <p:nvPr/>
          </p:nvSpPr>
          <p:spPr>
            <a:xfrm>
              <a:off x="397709" y="2198628"/>
              <a:ext cx="7470497" cy="838319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88449DA-850C-C74D-CA7B-75BF1BC47A70}"/>
                </a:ext>
              </a:extLst>
            </p:cNvPr>
            <p:cNvSpPr/>
            <p:nvPr/>
          </p:nvSpPr>
          <p:spPr>
            <a:xfrm>
              <a:off x="359815" y="2153359"/>
              <a:ext cx="7470497" cy="838319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0E01B8C-80C4-2154-26B8-E696E0C38ED2}"/>
              </a:ext>
            </a:extLst>
          </p:cNvPr>
          <p:cNvGrpSpPr/>
          <p:nvPr/>
        </p:nvGrpSpPr>
        <p:grpSpPr>
          <a:xfrm>
            <a:off x="7661961" y="2108310"/>
            <a:ext cx="3347097" cy="2209773"/>
            <a:chOff x="359815" y="2153359"/>
            <a:chExt cx="7508391" cy="883588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9D0EFED-320D-9A79-5507-833A10888C8A}"/>
                </a:ext>
              </a:extLst>
            </p:cNvPr>
            <p:cNvSpPr/>
            <p:nvPr/>
          </p:nvSpPr>
          <p:spPr>
            <a:xfrm>
              <a:off x="397709" y="2198628"/>
              <a:ext cx="7470497" cy="838319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E74B232-E5FC-B54C-B35F-CA41F5B2F955}"/>
                </a:ext>
              </a:extLst>
            </p:cNvPr>
            <p:cNvSpPr/>
            <p:nvPr/>
          </p:nvSpPr>
          <p:spPr>
            <a:xfrm>
              <a:off x="359815" y="2153359"/>
              <a:ext cx="7470497" cy="838319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2B87BAF-2591-BD58-9B3F-630D19F09B6F}"/>
              </a:ext>
            </a:extLst>
          </p:cNvPr>
          <p:cNvSpPr txBox="1"/>
          <p:nvPr/>
        </p:nvSpPr>
        <p:spPr>
          <a:xfrm>
            <a:off x="3990932" y="2615489"/>
            <a:ext cx="289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0" dirty="0">
                <a:latin typeface="Arial" panose="020B0604020202020204" pitchFamily="34" charset="0"/>
                <a:cs typeface="Arial" panose="020B0604020202020204" pitchFamily="34" charset="0"/>
              </a:rPr>
              <a:t>Автоматизация процесса предварительного подбора оборудования.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088440-C4A7-8777-E65A-0581CB99FFD7}"/>
              </a:ext>
            </a:extLst>
          </p:cNvPr>
          <p:cNvSpPr txBox="1"/>
          <p:nvPr/>
        </p:nvSpPr>
        <p:spPr>
          <a:xfrm>
            <a:off x="1104199" y="1631279"/>
            <a:ext cx="1725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Пользователь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6B463C-61E8-C6C0-899B-9D59299B3C5F}"/>
              </a:ext>
            </a:extLst>
          </p:cNvPr>
          <p:cNvSpPr txBox="1"/>
          <p:nvPr/>
        </p:nvSpPr>
        <p:spPr>
          <a:xfrm>
            <a:off x="3639954" y="1657490"/>
            <a:ext cx="3554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Желания / Целевое состояние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87892C-EC62-F0C4-2481-370F627FB4CD}"/>
              </a:ext>
            </a:extLst>
          </p:cNvPr>
          <p:cNvSpPr txBox="1"/>
          <p:nvPr/>
        </p:nvSpPr>
        <p:spPr>
          <a:xfrm>
            <a:off x="8513439" y="1631466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Ограничения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7FB700-5CFF-79AD-27C1-81B7923A73E1}"/>
              </a:ext>
            </a:extLst>
          </p:cNvPr>
          <p:cNvSpPr txBox="1"/>
          <p:nvPr/>
        </p:nvSpPr>
        <p:spPr>
          <a:xfrm>
            <a:off x="6153030" y="5016546"/>
            <a:ext cx="5274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Наш заказчик, хочет,  чтобы наше решение могло автоматизировать процесс оформления заказов для повышения эффективности работы и сокращения временных затрат.</a:t>
            </a:r>
          </a:p>
          <a:p>
            <a:endParaRPr lang="ru-RU" sz="1600" i="1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  <a:p>
            <a:endParaRPr lang="ru-RU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204DA6-A39C-4F50-E54F-772343F445A9}"/>
              </a:ext>
            </a:extLst>
          </p:cNvPr>
          <p:cNvSpPr txBox="1"/>
          <p:nvPr/>
        </p:nvSpPr>
        <p:spPr>
          <a:xfrm>
            <a:off x="7916310" y="2460983"/>
            <a:ext cx="281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0" dirty="0">
                <a:latin typeface="Arial" panose="020B0604020202020204" pitchFamily="34" charset="0"/>
                <a:cs typeface="Arial" panose="020B0604020202020204" pitchFamily="34" charset="0"/>
              </a:rPr>
              <a:t>Нехватка специалистов и времени для реализации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93403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A2A14147-A30D-364E-846F-3B6A47F6B7B6}"/>
              </a:ext>
            </a:extLst>
          </p:cNvPr>
          <p:cNvGrpSpPr/>
          <p:nvPr/>
        </p:nvGrpSpPr>
        <p:grpSpPr>
          <a:xfrm>
            <a:off x="0" y="1463629"/>
            <a:ext cx="4923127" cy="3064399"/>
            <a:chOff x="5971309" y="734291"/>
            <a:chExt cx="5920654" cy="3685309"/>
          </a:xfrm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96A7B471-3BE5-0941-A20A-46592BF5A655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A150A450-C931-B24B-8FD6-8769CC64F969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31B9B4A5-B2F3-4147-96FD-AD2B5962BFFF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AA0CFDE-2758-F84C-9873-EF0922F5AB66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8A3E9EC-6923-3940-84F2-9A522FD27879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E208FC98-7592-0F4D-ADA7-15FEA9314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9D0FFEF-DD6E-B34A-A831-61BC61209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CF8F328-86DA-B54B-AB65-0DC866E88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B82D2770-1618-4D4B-8D4D-749701E351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0C02C420-C4D5-5048-A1BC-847A49D1292D}"/>
              </a:ext>
            </a:extLst>
          </p:cNvPr>
          <p:cNvSpPr/>
          <p:nvPr/>
        </p:nvSpPr>
        <p:spPr>
          <a:xfrm>
            <a:off x="10533119" y="-240594"/>
            <a:ext cx="1658880" cy="3803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F4687B37-829B-D54E-89B9-ACFBF167590A}"/>
              </a:ext>
            </a:extLst>
          </p:cNvPr>
          <p:cNvGrpSpPr/>
          <p:nvPr/>
        </p:nvGrpSpPr>
        <p:grpSpPr>
          <a:xfrm>
            <a:off x="654729" y="1861768"/>
            <a:ext cx="10655170" cy="4277714"/>
            <a:chOff x="5444836" y="1814945"/>
            <a:chExt cx="6360738" cy="4234912"/>
          </a:xfrm>
        </p:grpSpPr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69438AF5-184E-F348-9A67-D5F822BBE811}"/>
                </a:ext>
              </a:extLst>
            </p:cNvPr>
            <p:cNvSpPr/>
            <p:nvPr/>
          </p:nvSpPr>
          <p:spPr>
            <a:xfrm>
              <a:off x="5615385" y="1948911"/>
              <a:ext cx="6190189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B001A50E-391A-9544-BE2B-377B622C9319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29360212-4F8C-F040-91F7-8488EB826515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EE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6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" y="860999"/>
            <a:ext cx="9644103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Анализ аналогов решения проблемы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6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55CC65F-FB4E-4A4A-B3B7-0960E9E776B3}"/>
              </a:ext>
            </a:extLst>
          </p:cNvPr>
          <p:cNvGrpSpPr/>
          <p:nvPr/>
        </p:nvGrpSpPr>
        <p:grpSpPr>
          <a:xfrm>
            <a:off x="9286272" y="806784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0AEE6330-5C29-B343-B288-2E34811AC143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Объект 5">
              <a:extLst>
                <a:ext uri="{FF2B5EF4-FFF2-40B4-BE49-F238E27FC236}">
                  <a16:creationId xmlns:a16="http://schemas.microsoft.com/office/drawing/2014/main" id="{D5CA77C2-B0E4-5749-8EE5-FEE32CE7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DC6A3663-8969-5E4A-9EF8-193711EB1D71}"/>
              </a:ext>
            </a:extLst>
          </p:cNvPr>
          <p:cNvGrpSpPr/>
          <p:nvPr/>
        </p:nvGrpSpPr>
        <p:grpSpPr>
          <a:xfrm>
            <a:off x="10792224" y="4918039"/>
            <a:ext cx="748145" cy="748145"/>
            <a:chOff x="10792224" y="4918039"/>
            <a:chExt cx="748145" cy="748145"/>
          </a:xfrm>
        </p:grpSpPr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3268C97F-CAA3-B841-9227-988018B73BED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1B365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6" name="Объект 5">
              <a:extLst>
                <a:ext uri="{FF2B5EF4-FFF2-40B4-BE49-F238E27FC236}">
                  <a16:creationId xmlns:a16="http://schemas.microsoft.com/office/drawing/2014/main" id="{A75F1DB7-F235-A64F-9AC3-6E7C0705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279B1E3-9AD9-444C-8AED-5E0DAF478E8B}"/>
              </a:ext>
            </a:extLst>
          </p:cNvPr>
          <p:cNvSpPr/>
          <p:nvPr/>
        </p:nvSpPr>
        <p:spPr>
          <a:xfrm>
            <a:off x="933021" y="2181286"/>
            <a:ext cx="4858366" cy="3573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07895C3A-C63F-AC40-ABF3-856600CB270B}"/>
              </a:ext>
            </a:extLst>
          </p:cNvPr>
          <p:cNvSpPr/>
          <p:nvPr/>
        </p:nvSpPr>
        <p:spPr>
          <a:xfrm>
            <a:off x="6040877" y="2181288"/>
            <a:ext cx="2403604" cy="1828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Компании занимающиеся разработкой ботов</a:t>
            </a:r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FA1308E1-DC62-E64F-9511-EB4FEB42B932}"/>
              </a:ext>
            </a:extLst>
          </p:cNvPr>
          <p:cNvSpPr/>
          <p:nvPr/>
        </p:nvSpPr>
        <p:spPr>
          <a:xfrm>
            <a:off x="8576394" y="2181288"/>
            <a:ext cx="2403604" cy="1828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Конструкторы ботов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D2843FB-2771-D34E-892E-887C2A906F84}"/>
              </a:ext>
            </a:extLst>
          </p:cNvPr>
          <p:cNvSpPr/>
          <p:nvPr/>
        </p:nvSpPr>
        <p:spPr>
          <a:xfrm>
            <a:off x="6289991" y="3906982"/>
            <a:ext cx="1905000" cy="525174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 1</a:t>
            </a:r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0589DA7A-6F3A-F04A-9963-906FA6B54CBE}"/>
              </a:ext>
            </a:extLst>
          </p:cNvPr>
          <p:cNvSpPr/>
          <p:nvPr/>
        </p:nvSpPr>
        <p:spPr>
          <a:xfrm>
            <a:off x="8825696" y="3906982"/>
            <a:ext cx="1905000" cy="525174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 2</a:t>
            </a:r>
          </a:p>
        </p:txBody>
      </p:sp>
      <p:sp>
        <p:nvSpPr>
          <p:cNvPr id="110" name="Объект 2">
            <a:extLst>
              <a:ext uri="{FF2B5EF4-FFF2-40B4-BE49-F238E27FC236}">
                <a16:creationId xmlns:a16="http://schemas.microsoft.com/office/drawing/2014/main" id="{913A9349-1590-F64E-A886-7AA6B106EAC6}"/>
              </a:ext>
            </a:extLst>
          </p:cNvPr>
          <p:cNvSpPr txBox="1">
            <a:spLocks/>
          </p:cNvSpPr>
          <p:nvPr/>
        </p:nvSpPr>
        <p:spPr>
          <a:xfrm>
            <a:off x="1034705" y="2346242"/>
            <a:ext cx="4570570" cy="3319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Решения на рынке зачастую платные и не удовлетворяют требованиям заказчика, так как боты создаются персонально для компаний.</a:t>
            </a:r>
            <a:endParaRPr lang="ru-RU" sz="14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357C39B8-D74D-E04E-9878-94724941CD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0491EAE-787D-6A47-B3C9-0CE771467A61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141B7D8-8D3B-054A-9CBA-76121CD3179F}"/>
              </a:ext>
            </a:extLst>
          </p:cNvPr>
          <p:cNvSpPr/>
          <p:nvPr/>
        </p:nvSpPr>
        <p:spPr>
          <a:xfrm>
            <a:off x="8465127" y="0"/>
            <a:ext cx="3726873" cy="3228109"/>
          </a:xfrm>
          <a:prstGeom prst="rect">
            <a:avLst/>
          </a:prstGeom>
          <a:solidFill>
            <a:srgbClr val="FCD84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70DA22B-F4F8-AC4D-9785-F802C3F73CB8}"/>
              </a:ext>
            </a:extLst>
          </p:cNvPr>
          <p:cNvGrpSpPr/>
          <p:nvPr/>
        </p:nvGrpSpPr>
        <p:grpSpPr>
          <a:xfrm>
            <a:off x="6606764" y="1147363"/>
            <a:ext cx="4923127" cy="3064399"/>
            <a:chOff x="5971309" y="734291"/>
            <a:chExt cx="5920654" cy="3685309"/>
          </a:xfrm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5E6B7B30-98B5-2446-9C7C-04D5F0C79DE8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A75D0BD-4CC3-E94E-B266-6BB9310FBF73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C47E43EF-ED7F-3147-808C-FD38B4317BB9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D9632-30DB-0543-82EB-0343FBCD80C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6DFB5D-2092-9D4E-8139-A87F0A4EA3E2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57A978D8-F490-2341-92EC-9FB4EC58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39F2747-2B1D-FD40-9D81-E9941B1E2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9C409B7B-0585-8B42-9FD5-FBF2DBD5C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72CD522A-31A9-8246-BAB2-2D4ADE1A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7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98" y="1101992"/>
            <a:ext cx="5823701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Цель проекта: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CE5AF8-EB23-BE4C-A4E8-F42D82861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1301" y="1717474"/>
            <a:ext cx="5462011" cy="44361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оптимизация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взаимодействия инженера с заказчиком через автоматизацию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процесса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CC3EEB50-414A-5C4A-A470-2B14C8CB237B}"/>
              </a:ext>
            </a:extLst>
          </p:cNvPr>
          <p:cNvGrpSpPr/>
          <p:nvPr/>
        </p:nvGrpSpPr>
        <p:grpSpPr>
          <a:xfrm>
            <a:off x="6095999" y="2191586"/>
            <a:ext cx="5551083" cy="3795810"/>
            <a:chOff x="5444836" y="1814945"/>
            <a:chExt cx="6447127" cy="4234912"/>
          </a:xfrm>
        </p:grpSpPr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C0DA94D-A9DD-5747-B9DD-DF7D9C165F4A}"/>
                </a:ext>
              </a:extLst>
            </p:cNvPr>
            <p:cNvSpPr/>
            <p:nvPr/>
          </p:nvSpPr>
          <p:spPr>
            <a:xfrm>
              <a:off x="5615385" y="1948911"/>
              <a:ext cx="6276578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A028074D-2BBC-BC4F-99E4-1E0C790FEA9D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01C5B77-9E76-B04C-9179-438381D4384D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7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B4FAC078-D756-9C41-8705-C7E936803CB8}"/>
              </a:ext>
            </a:extLst>
          </p:cNvPr>
          <p:cNvGrpSpPr/>
          <p:nvPr/>
        </p:nvGrpSpPr>
        <p:grpSpPr>
          <a:xfrm rot="5400000">
            <a:off x="10792224" y="5389069"/>
            <a:ext cx="748145" cy="748145"/>
            <a:chOff x="10792224" y="4918039"/>
            <a:chExt cx="748145" cy="748145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D81A6416-2419-6E45-8643-E7D8FD51770A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EE4F4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Объект 5">
              <a:extLst>
                <a:ext uri="{FF2B5EF4-FFF2-40B4-BE49-F238E27FC236}">
                  <a16:creationId xmlns:a16="http://schemas.microsoft.com/office/drawing/2014/main" id="{D2160764-36D2-7E42-B29A-FE41C600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CFD9A5C2-0147-EF4B-9852-884ACA9E9B3F}"/>
              </a:ext>
            </a:extLst>
          </p:cNvPr>
          <p:cNvGrpSpPr/>
          <p:nvPr/>
        </p:nvGrpSpPr>
        <p:grpSpPr>
          <a:xfrm>
            <a:off x="4678316" y="1047777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9FBC866-B16F-8F4F-977F-975CD097DCDD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Объект 5">
              <a:extLst>
                <a:ext uri="{FF2B5EF4-FFF2-40B4-BE49-F238E27FC236}">
                  <a16:creationId xmlns:a16="http://schemas.microsoft.com/office/drawing/2014/main" id="{3D868CBC-7772-E64D-8EEC-1B84734C3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71208D7-DCFB-BA41-A83D-DD396E201E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532ACC4-FC62-D1F6-8CFA-3E53CEAF08CC}"/>
              </a:ext>
            </a:extLst>
          </p:cNvPr>
          <p:cNvSpPr txBox="1">
            <a:spLocks/>
          </p:cNvSpPr>
          <p:nvPr/>
        </p:nvSpPr>
        <p:spPr>
          <a:xfrm>
            <a:off x="255046" y="2922104"/>
            <a:ext cx="5878016" cy="50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Задачи: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4853F2C-7261-755A-81BB-00195E13BF88}"/>
              </a:ext>
            </a:extLst>
          </p:cNvPr>
          <p:cNvCxnSpPr>
            <a:cxnSpLocks/>
          </p:cNvCxnSpPr>
          <p:nvPr/>
        </p:nvCxnSpPr>
        <p:spPr>
          <a:xfrm>
            <a:off x="276640" y="4204525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BE6B46A-E439-160C-31B0-790D42FF2E07}"/>
              </a:ext>
            </a:extLst>
          </p:cNvPr>
          <p:cNvSpPr txBox="1">
            <a:spLocks/>
          </p:cNvSpPr>
          <p:nvPr/>
        </p:nvSpPr>
        <p:spPr>
          <a:xfrm>
            <a:off x="783526" y="3803063"/>
            <a:ext cx="5585322" cy="1704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Подбор оборудования для пользователя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Перечень доступного оборудования и его описание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обратной связи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48CDF13-9D7D-3344-755F-041479AA504F}"/>
              </a:ext>
            </a:extLst>
          </p:cNvPr>
          <p:cNvGrpSpPr/>
          <p:nvPr/>
        </p:nvGrpSpPr>
        <p:grpSpPr>
          <a:xfrm>
            <a:off x="2788305" y="2867889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A7772AC-695E-16D2-C1DF-5F618A75B328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Объект 5">
              <a:extLst>
                <a:ext uri="{FF2B5EF4-FFF2-40B4-BE49-F238E27FC236}">
                  <a16:creationId xmlns:a16="http://schemas.microsoft.com/office/drawing/2014/main" id="{87D891E2-AEE8-DFB4-1B4C-8DA4071A8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11" y="2327983"/>
            <a:ext cx="4286880" cy="32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5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EA05245D-AFFC-5742-BB52-BB15CB86A03E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EE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8671AF1-691D-0649-AFB7-F1ACEDAF2402}"/>
              </a:ext>
            </a:extLst>
          </p:cNvPr>
          <p:cNvSpPr/>
          <p:nvPr/>
        </p:nvSpPr>
        <p:spPr>
          <a:xfrm>
            <a:off x="8388626" y="-240594"/>
            <a:ext cx="3803374" cy="3803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F99302E-4429-1E40-8A59-A4B2800DA560}"/>
              </a:ext>
            </a:extLst>
          </p:cNvPr>
          <p:cNvGrpSpPr/>
          <p:nvPr/>
        </p:nvGrpSpPr>
        <p:grpSpPr>
          <a:xfrm>
            <a:off x="6280542" y="814867"/>
            <a:ext cx="4923127" cy="3064399"/>
            <a:chOff x="5971309" y="734291"/>
            <a:chExt cx="5920654" cy="3685309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464A3754-95D9-0840-8087-63DF4C87639B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DF9276-2B84-2841-8354-9A168E36EA17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1ACBFC0-A44C-6B47-A267-FABAAA4A7D57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9BB257B-6DD3-D942-AF25-B9A61A6F272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6D4AB359-BD24-7F46-858F-D096533278DC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8DAABB02-6B61-8847-87CB-6DBAD44B9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D7E9F4-8699-054A-A6F2-7CE804871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62A98727-8D96-5D47-BD4F-89544E89F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1D28CEC-FDCF-E841-A845-95EF3F38E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8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" y="860999"/>
            <a:ext cx="7709853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Готовое решение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8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CE5AF8-EB23-BE4C-A4E8-F42D82861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0780" y="1777107"/>
            <a:ext cx="5585322" cy="17047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Описание заказчика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EDACB35-DE68-394C-857B-0B867156867E}"/>
              </a:ext>
            </a:extLst>
          </p:cNvPr>
          <p:cNvGrpSpPr/>
          <p:nvPr/>
        </p:nvGrpSpPr>
        <p:grpSpPr>
          <a:xfrm>
            <a:off x="386093" y="1700733"/>
            <a:ext cx="5726008" cy="4701053"/>
            <a:chOff x="386092" y="1744714"/>
            <a:chExt cx="11624812" cy="4362237"/>
          </a:xfrm>
        </p:grpSpPr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2B7815DF-AFCD-484F-A076-A32941C0D456}"/>
                </a:ext>
              </a:extLst>
            </p:cNvPr>
            <p:cNvSpPr/>
            <p:nvPr/>
          </p:nvSpPr>
          <p:spPr>
            <a:xfrm>
              <a:off x="393754" y="2575969"/>
              <a:ext cx="11617150" cy="3530982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98B529C6-AD65-A747-9A5C-7C83926C2BB1}"/>
                </a:ext>
              </a:extLst>
            </p:cNvPr>
            <p:cNvSpPr/>
            <p:nvPr/>
          </p:nvSpPr>
          <p:spPr>
            <a:xfrm>
              <a:off x="386092" y="1744714"/>
              <a:ext cx="11289973" cy="4253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Объект 2">
              <a:extLst>
                <a:ext uri="{FF2B5EF4-FFF2-40B4-BE49-F238E27FC236}">
                  <a16:creationId xmlns:a16="http://schemas.microsoft.com/office/drawing/2014/main" id="{C2492886-876E-7F40-AD6E-54F0841FE44D}"/>
                </a:ext>
              </a:extLst>
            </p:cNvPr>
            <p:cNvSpPr txBox="1">
              <a:spLocks/>
            </p:cNvSpPr>
            <p:nvPr/>
          </p:nvSpPr>
          <p:spPr>
            <a:xfrm>
              <a:off x="585338" y="1931440"/>
              <a:ext cx="10920988" cy="38598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2400" dirty="0">
                  <a:latin typeface="Arial" panose="020B0604020202020204" pitchFamily="34" charset="0"/>
                  <a:cs typeface="Arial" panose="020B0604020202020204" pitchFamily="34" charset="0"/>
                </a:rPr>
                <a:t>Технологии которые мы используем:</a:t>
              </a:r>
              <a:br>
                <a:rPr lang="ru-RU" sz="24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sz="2400" dirty="0"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ru-RU" sz="24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sz="2400" dirty="0"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Python</a:t>
              </a:r>
            </a:p>
            <a:p>
              <a:pPr marL="0" indent="0">
                <a:buNone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- Telegram</a:t>
              </a:r>
              <a:endParaRPr lang="ru-RU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D6073EE0-5490-3944-BD09-C400C70A25DB}"/>
              </a:ext>
            </a:extLst>
          </p:cNvPr>
          <p:cNvGrpSpPr/>
          <p:nvPr/>
        </p:nvGrpSpPr>
        <p:grpSpPr>
          <a:xfrm>
            <a:off x="7101737" y="824776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07BD109-D2AF-0141-8370-A37B49F04C3B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Объект 5">
              <a:extLst>
                <a:ext uri="{FF2B5EF4-FFF2-40B4-BE49-F238E27FC236}">
                  <a16:creationId xmlns:a16="http://schemas.microsoft.com/office/drawing/2014/main" id="{E00580A6-56D5-014A-BB9A-FC2D2D331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D9078AC0-EDE4-D440-B0C1-8032EBE76E1F}"/>
              </a:ext>
            </a:extLst>
          </p:cNvPr>
          <p:cNvGrpSpPr/>
          <p:nvPr/>
        </p:nvGrpSpPr>
        <p:grpSpPr>
          <a:xfrm>
            <a:off x="6072615" y="1695159"/>
            <a:ext cx="5729518" cy="4701053"/>
            <a:chOff x="386092" y="1744714"/>
            <a:chExt cx="11631938" cy="4362237"/>
          </a:xfrm>
        </p:grpSpPr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15BEB23D-C6BD-264E-ACAE-B8944BE666D5}"/>
                </a:ext>
              </a:extLst>
            </p:cNvPr>
            <p:cNvSpPr/>
            <p:nvPr/>
          </p:nvSpPr>
          <p:spPr>
            <a:xfrm>
              <a:off x="393752" y="2575969"/>
              <a:ext cx="11624278" cy="3530982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6C8269D4-24D3-3542-8535-E9F1F4198BCF}"/>
                </a:ext>
              </a:extLst>
            </p:cNvPr>
            <p:cNvSpPr/>
            <p:nvPr/>
          </p:nvSpPr>
          <p:spPr>
            <a:xfrm>
              <a:off x="386092" y="1744714"/>
              <a:ext cx="11289972" cy="4253947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Объект 2">
              <a:extLst>
                <a:ext uri="{FF2B5EF4-FFF2-40B4-BE49-F238E27FC236}">
                  <a16:creationId xmlns:a16="http://schemas.microsoft.com/office/drawing/2014/main" id="{AD6B9963-BF06-824D-B868-AD52754685D0}"/>
                </a:ext>
              </a:extLst>
            </p:cNvPr>
            <p:cNvSpPr txBox="1">
              <a:spLocks/>
            </p:cNvSpPr>
            <p:nvPr/>
          </p:nvSpPr>
          <p:spPr>
            <a:xfrm>
              <a:off x="585338" y="1931440"/>
              <a:ext cx="10920988" cy="38598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ru-RU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479CE47-078C-364B-AA70-2EC764CFD8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79" y="1883680"/>
            <a:ext cx="4261448" cy="42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8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EA05245D-AFFC-5742-BB52-BB15CB86A03E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EE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8671AF1-691D-0649-AFB7-F1ACEDAF2402}"/>
              </a:ext>
            </a:extLst>
          </p:cNvPr>
          <p:cNvSpPr/>
          <p:nvPr/>
        </p:nvSpPr>
        <p:spPr>
          <a:xfrm>
            <a:off x="8388626" y="-240594"/>
            <a:ext cx="3803374" cy="3803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9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2" y="860999"/>
            <a:ext cx="5878016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Команда проекта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9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40DA7D6-C4FF-E240-B461-83CCD882E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7619"/>
          <a:stretch/>
        </p:blipFill>
        <p:spPr>
          <a:xfrm>
            <a:off x="10752689" y="250065"/>
            <a:ext cx="757592" cy="681108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D6073EE0-5490-3944-BD09-C400C70A25DB}"/>
              </a:ext>
            </a:extLst>
          </p:cNvPr>
          <p:cNvGrpSpPr/>
          <p:nvPr/>
        </p:nvGrpSpPr>
        <p:grpSpPr>
          <a:xfrm>
            <a:off x="4513671" y="806784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07BD109-D2AF-0141-8370-A37B49F04C3B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Объект 5">
              <a:extLst>
                <a:ext uri="{FF2B5EF4-FFF2-40B4-BE49-F238E27FC236}">
                  <a16:creationId xmlns:a16="http://schemas.microsoft.com/office/drawing/2014/main" id="{E00580A6-56D5-014A-BB9A-FC2D2D331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3E1B2AC-2553-EF4A-BEA9-8AF856F1784A}"/>
              </a:ext>
            </a:extLst>
          </p:cNvPr>
          <p:cNvSpPr/>
          <p:nvPr/>
        </p:nvSpPr>
        <p:spPr>
          <a:xfrm>
            <a:off x="8388626" y="-240594"/>
            <a:ext cx="3803374" cy="3803374"/>
          </a:xfrm>
          <a:prstGeom prst="rect">
            <a:avLst/>
          </a:prstGeom>
          <a:solidFill>
            <a:srgbClr val="1B365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089152E0-B8EC-CF4B-AFD4-D9333301DFF8}"/>
              </a:ext>
            </a:extLst>
          </p:cNvPr>
          <p:cNvGrpSpPr/>
          <p:nvPr/>
        </p:nvGrpSpPr>
        <p:grpSpPr>
          <a:xfrm>
            <a:off x="0" y="1504449"/>
            <a:ext cx="4923127" cy="3064399"/>
            <a:chOff x="5971309" y="734291"/>
            <a:chExt cx="5920654" cy="3685309"/>
          </a:xfrm>
        </p:grpSpPr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10C42341-8207-E449-B4B1-9ED743A6A567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4183FEB-8194-DB4F-B5E3-580860E93AD0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96544908-86B1-8042-B1C6-3CD34F9F756B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3C98AB6F-BC61-3245-B4F3-686393CBFF07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71906D10-C4A7-4C44-A8BD-C5C00D87EE88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43C3CB20-5942-3742-9AEB-A66E7DFCF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A74B7117-72C5-3F48-A69C-A49D7003A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AF5E205C-FB03-F94B-AE23-4EFEE17A9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95B79252-FDE9-7E4C-8015-02B4A6664E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C32E6B8-EF2E-3C48-835F-8AC542FA81F4}"/>
              </a:ext>
            </a:extLst>
          </p:cNvPr>
          <p:cNvGrpSpPr/>
          <p:nvPr/>
        </p:nvGrpSpPr>
        <p:grpSpPr>
          <a:xfrm>
            <a:off x="988680" y="1622726"/>
            <a:ext cx="10337622" cy="4861425"/>
            <a:chOff x="988680" y="1746509"/>
            <a:chExt cx="10337622" cy="4861425"/>
          </a:xfrm>
        </p:grpSpPr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F09A09B0-231F-084E-ACF0-027DEB0A3D0C}"/>
                </a:ext>
              </a:extLst>
            </p:cNvPr>
            <p:cNvSpPr/>
            <p:nvPr/>
          </p:nvSpPr>
          <p:spPr>
            <a:xfrm>
              <a:off x="988680" y="2434232"/>
              <a:ext cx="10337622" cy="4173702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D013809E-5F8F-6748-83B6-636F438DB563}"/>
                </a:ext>
              </a:extLst>
            </p:cNvPr>
            <p:cNvGrpSpPr/>
            <p:nvPr/>
          </p:nvGrpSpPr>
          <p:grpSpPr>
            <a:xfrm>
              <a:off x="1025703" y="1746509"/>
              <a:ext cx="10140595" cy="4743192"/>
              <a:chOff x="1500543" y="1239097"/>
              <a:chExt cx="10140595" cy="4743192"/>
            </a:xfrm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62A2FA9E-293C-9940-90BF-E8D16F1F2510}"/>
                  </a:ext>
                </a:extLst>
              </p:cNvPr>
              <p:cNvSpPr/>
              <p:nvPr/>
            </p:nvSpPr>
            <p:spPr>
              <a:xfrm>
                <a:off x="1500543" y="1948071"/>
                <a:ext cx="10140595" cy="4034218"/>
              </a:xfrm>
              <a:prstGeom prst="rect">
                <a:avLst/>
              </a:prstGeom>
              <a:solidFill>
                <a:srgbClr val="F4F8F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44FB11FD-63A5-114B-A45E-ADF78C8FB248}"/>
                  </a:ext>
                </a:extLst>
              </p:cNvPr>
              <p:cNvSpPr/>
              <p:nvPr/>
            </p:nvSpPr>
            <p:spPr>
              <a:xfrm>
                <a:off x="1500543" y="1239097"/>
                <a:ext cx="10140595" cy="543340"/>
              </a:xfrm>
              <a:prstGeom prst="rect">
                <a:avLst/>
              </a:prstGeom>
              <a:solidFill>
                <a:srgbClr val="FCD84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ru-RU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Консар</a:t>
                </a:r>
                <a:r>
                  <a:rPr lang="ru-RU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бот</a:t>
                </a:r>
              </a:p>
            </p:txBody>
          </p:sp>
        </p:grpSp>
      </p:grp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273B3074-B9D7-4B4B-9A6A-512B2ABEDA4A}"/>
              </a:ext>
            </a:extLst>
          </p:cNvPr>
          <p:cNvSpPr/>
          <p:nvPr/>
        </p:nvSpPr>
        <p:spPr>
          <a:xfrm>
            <a:off x="4695281" y="3040384"/>
            <a:ext cx="2903593" cy="1047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3" algn="ctr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Leader)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9FAEB08F-DA6B-3F4D-861D-248BD6EF21AE}"/>
              </a:ext>
            </a:extLst>
          </p:cNvPr>
          <p:cNvSpPr/>
          <p:nvPr/>
        </p:nvSpPr>
        <p:spPr>
          <a:xfrm>
            <a:off x="4973016" y="2734073"/>
            <a:ext cx="2348123" cy="618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Итулин Максим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3C803408-BB21-6A49-B35C-3C62FB7048CE}"/>
              </a:ext>
            </a:extLst>
          </p:cNvPr>
          <p:cNvSpPr/>
          <p:nvPr/>
        </p:nvSpPr>
        <p:spPr>
          <a:xfrm>
            <a:off x="1336420" y="4918050"/>
            <a:ext cx="2903593" cy="1047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3" algn="ctr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Analyst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C22528AD-F14A-634D-A031-785BA5BEB8F8}"/>
              </a:ext>
            </a:extLst>
          </p:cNvPr>
          <p:cNvSpPr/>
          <p:nvPr/>
        </p:nvSpPr>
        <p:spPr>
          <a:xfrm>
            <a:off x="1614155" y="4611739"/>
            <a:ext cx="2348123" cy="618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Аникеев Максим</a:t>
            </a: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B7361083-A029-1A42-8508-98BFC29A43E2}"/>
              </a:ext>
            </a:extLst>
          </p:cNvPr>
          <p:cNvSpPr/>
          <p:nvPr/>
        </p:nvSpPr>
        <p:spPr>
          <a:xfrm>
            <a:off x="4695281" y="4918050"/>
            <a:ext cx="2903593" cy="1047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3"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Developer`s Assistant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DA2FA9BA-F61A-CA43-B805-46BAB6C85BAC}"/>
              </a:ext>
            </a:extLst>
          </p:cNvPr>
          <p:cNvSpPr/>
          <p:nvPr/>
        </p:nvSpPr>
        <p:spPr>
          <a:xfrm>
            <a:off x="4973016" y="4611739"/>
            <a:ext cx="2348123" cy="618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Бодрягин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Иван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0D007BF2-BD2E-614F-83B1-A283B05841CB}"/>
              </a:ext>
            </a:extLst>
          </p:cNvPr>
          <p:cNvSpPr/>
          <p:nvPr/>
        </p:nvSpPr>
        <p:spPr>
          <a:xfrm>
            <a:off x="8054142" y="4923875"/>
            <a:ext cx="2903593" cy="1047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3" algn="ctr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Writer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79BEAF1D-AEDD-7F4E-9375-2262FDED18E2}"/>
              </a:ext>
            </a:extLst>
          </p:cNvPr>
          <p:cNvSpPr/>
          <p:nvPr/>
        </p:nvSpPr>
        <p:spPr>
          <a:xfrm>
            <a:off x="8331877" y="4617564"/>
            <a:ext cx="2348123" cy="618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Гальцов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Степан</a:t>
            </a:r>
          </a:p>
        </p:txBody>
      </p:sp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35678188-399D-B948-8366-FB05289529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28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6499</TotalTime>
  <Words>290</Words>
  <Application>Microsoft Office PowerPoint</Application>
  <PresentationFormat>Широкоэкранный</PresentationFormat>
  <Paragraphs>92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Helvetica Neue</vt:lpstr>
      <vt:lpstr>Arial</vt:lpstr>
      <vt:lpstr>Calibri Light</vt:lpstr>
      <vt:lpstr>Calibri</vt:lpstr>
      <vt:lpstr>Тема Office</vt:lpstr>
      <vt:lpstr>Презентация PowerPoint</vt:lpstr>
      <vt:lpstr>Название проекта</vt:lpstr>
      <vt:lpstr>Описание кейса - проблемной ситуации </vt:lpstr>
      <vt:lpstr>Анализ стейкхолдеров проекта</vt:lpstr>
      <vt:lpstr>Презентация PowerPoint</vt:lpstr>
      <vt:lpstr>Анализ аналогов решения проблемы</vt:lpstr>
      <vt:lpstr>Цель проекта:</vt:lpstr>
      <vt:lpstr>Готовое решение</vt:lpstr>
      <vt:lpstr>Команда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Валерия Радченко</dc:creator>
  <cp:lastModifiedBy>Максим Итулин</cp:lastModifiedBy>
  <cp:revision>53</cp:revision>
  <dcterms:created xsi:type="dcterms:W3CDTF">2023-05-26T07:51:49Z</dcterms:created>
  <dcterms:modified xsi:type="dcterms:W3CDTF">2024-05-25T09:55:24Z</dcterms:modified>
</cp:coreProperties>
</file>